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sldIdLst>
    <p:sldId id="258" r:id="rId2"/>
    <p:sldId id="268" r:id="rId3"/>
    <p:sldId id="269" r:id="rId4"/>
    <p:sldId id="270" r:id="rId5"/>
    <p:sldId id="271" r:id="rId6"/>
    <p:sldId id="264" r:id="rId7"/>
    <p:sldId id="278" r:id="rId8"/>
    <p:sldId id="273" r:id="rId9"/>
    <p:sldId id="274" r:id="rId10"/>
    <p:sldId id="275" r:id="rId11"/>
    <p:sldId id="281" r:id="rId12"/>
    <p:sldId id="276" r:id="rId13"/>
    <p:sldId id="277" r:id="rId14"/>
    <p:sldId id="282" r:id="rId15"/>
    <p:sldId id="26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99" d="100"/>
          <a:sy n="99" d="100"/>
        </p:scale>
        <p:origin x="57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36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47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13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664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12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686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283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643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07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87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45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51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24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45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8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9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17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F892C38-317A-4659-832D-509ABEAEBCEF}" type="datetimeFigureOut">
              <a:rPr lang="cs-CZ" smtClean="0"/>
              <a:t>26.05.2025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BCD80B8-B1E6-4458-A119-107A74468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83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martin.cichy@seznam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42288" y="831944"/>
            <a:ext cx="8825658" cy="2322142"/>
          </a:xfrm>
        </p:spPr>
        <p:txBody>
          <a:bodyPr/>
          <a:lstStyle/>
          <a:p>
            <a:pPr algn="ctr"/>
            <a:r>
              <a:rPr lang="cs-CZ" b="1" cap="all" dirty="0" smtClean="0"/>
              <a:t>Různobarevný festival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0790" y="4608561"/>
            <a:ext cx="8825658" cy="2104030"/>
          </a:xfrm>
        </p:spPr>
        <p:txBody>
          <a:bodyPr>
            <a:normAutofit/>
          </a:bodyPr>
          <a:lstStyle/>
          <a:p>
            <a:pPr algn="ctr"/>
            <a:endParaRPr lang="cs-CZ" sz="2200" b="1" dirty="0" smtClean="0"/>
          </a:p>
          <a:p>
            <a:pPr algn="ctr"/>
            <a:endParaRPr lang="cs-CZ" dirty="0"/>
          </a:p>
          <a:p>
            <a:pPr algn="ctr"/>
            <a:r>
              <a:rPr lang="cs-CZ" dirty="0" smtClean="0"/>
              <a:t>Mgr. Martin </a:t>
            </a:r>
            <a:r>
              <a:rPr lang="cs-CZ" dirty="0" err="1" smtClean="0"/>
              <a:t>Cichý</a:t>
            </a:r>
            <a:endParaRPr lang="cs-CZ" dirty="0" smtClean="0"/>
          </a:p>
          <a:p>
            <a:pPr algn="ctr"/>
            <a:r>
              <a:rPr lang="cs-CZ" dirty="0" smtClean="0"/>
              <a:t>Romano </a:t>
            </a:r>
            <a:r>
              <a:rPr lang="cs-CZ" dirty="0" err="1" smtClean="0"/>
              <a:t>jasnica</a:t>
            </a:r>
            <a:r>
              <a:rPr lang="cs-CZ" dirty="0" smtClean="0"/>
              <a:t>, spolek (Trmice)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83681" y="2265027"/>
            <a:ext cx="4009938" cy="28187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443949" y="2265027"/>
            <a:ext cx="4009938" cy="28187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0367946" y="0"/>
            <a:ext cx="778109" cy="119353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0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25642" y="413886"/>
            <a:ext cx="9529010" cy="59965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497" y="0"/>
            <a:ext cx="774259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873" y="0"/>
            <a:ext cx="774259" cy="1194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79646" y="664143"/>
            <a:ext cx="9490510" cy="57366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1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773" y="327259"/>
            <a:ext cx="5024388" cy="349397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343049" y="2675823"/>
            <a:ext cx="5024388" cy="35228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6748" y="0"/>
            <a:ext cx="774259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123" y="0"/>
            <a:ext cx="774259" cy="1194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126156" y="462013"/>
            <a:ext cx="9086248" cy="572703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2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122" y="0"/>
            <a:ext cx="774259" cy="119492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744227" y="125128"/>
            <a:ext cx="4716379" cy="65836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47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Děkuji za pozornost!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7516" y="2731837"/>
            <a:ext cx="10106527" cy="3416300"/>
          </a:xfrm>
        </p:spPr>
        <p:txBody>
          <a:bodyPr>
            <a:normAutofit/>
          </a:bodyPr>
          <a:lstStyle/>
          <a:p>
            <a:r>
              <a:rPr lang="cs-CZ" b="1" i="1" dirty="0" smtClean="0"/>
              <a:t>Mgr. Martin </a:t>
            </a:r>
            <a:r>
              <a:rPr lang="cs-CZ" b="1" i="1" dirty="0" err="1" smtClean="0"/>
              <a:t>Cichý</a:t>
            </a:r>
            <a:r>
              <a:rPr lang="cs-CZ" b="1" i="1" dirty="0" smtClean="0"/>
              <a:t> </a:t>
            </a:r>
            <a:r>
              <a:rPr lang="cs-CZ" dirty="0" smtClean="0"/>
              <a:t>(ředitel spolku)</a:t>
            </a:r>
          </a:p>
          <a:p>
            <a:pPr marL="0" indent="0">
              <a:buNone/>
            </a:pPr>
            <a:r>
              <a:rPr lang="cs-CZ" dirty="0" smtClean="0"/>
              <a:t>     MT: + 420 774 214 357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E-mail: </a:t>
            </a:r>
            <a:r>
              <a:rPr lang="cs-CZ" dirty="0" smtClean="0">
                <a:hlinkClick r:id="rId2"/>
              </a:rPr>
              <a:t>martin.cichy@seznam.cz</a:t>
            </a:r>
            <a:r>
              <a:rPr lang="cs-CZ" dirty="0" smtClean="0"/>
              <a:t>, romano.j@seznam.cz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i="1" dirty="0" smtClean="0"/>
              <a:t>Romano </a:t>
            </a:r>
            <a:r>
              <a:rPr lang="cs-CZ" b="1" i="1" dirty="0" err="1" smtClean="0"/>
              <a:t>jasnica</a:t>
            </a:r>
            <a:r>
              <a:rPr lang="cs-CZ" b="1" i="1" dirty="0" smtClean="0"/>
              <a:t>, spolek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Fügnerova 282/11, 400 04 Trmice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IČ: 68974922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748" y="0"/>
            <a:ext cx="774259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635" y="457200"/>
            <a:ext cx="4177364" cy="864476"/>
          </a:xfrm>
        </p:spPr>
        <p:txBody>
          <a:bodyPr/>
          <a:lstStyle/>
          <a:p>
            <a:pPr algn="ctr"/>
            <a:r>
              <a:rPr lang="cs-CZ" b="1" dirty="0" smtClean="0"/>
              <a:t>Základní údaje o spolku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265683" y="457200"/>
            <a:ext cx="5601239" cy="6049478"/>
          </a:xfrm>
        </p:spPr>
        <p:txBody>
          <a:bodyPr>
            <a:normAutofit/>
          </a:bodyPr>
          <a:lstStyle/>
          <a:p>
            <a:r>
              <a:rPr lang="cs-CZ" b="1" dirty="0" smtClean="0"/>
              <a:t>Založen 1.12.1998, sídlí v Trmicích.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b="1" dirty="0" smtClean="0"/>
              <a:t>Orientuje se na poskytování sociálních služeb dle zákona č. 108/2006 Sb., o sociálních službách (provozuje nízkoprahová zařízení pro děti a mládež v Trmicích, v Lounech a v Postoloprtech, provozuje sociálně aktivizační služby pro rodiny s dětmi na </a:t>
            </a:r>
            <a:r>
              <a:rPr lang="cs-CZ" b="1" dirty="0" err="1" smtClean="0"/>
              <a:t>Teplicku</a:t>
            </a:r>
            <a:r>
              <a:rPr lang="cs-CZ" b="1" dirty="0" smtClean="0"/>
              <a:t> a Lounsku, provozuje odborná sociální poradenství v Trmicích a v Postoloprtech), poskytuje vzdělávací aktivity pro děti a mládež, volnočasové a zájmové činnosti, aktivity komunitního charakteru. 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b="1" dirty="0" smtClean="0"/>
              <a:t>Působí v sociálně vyloučených lokalitách na Ústecku (Trmice, Teplice a Krupka, Louny a Postoloprty, Ústí nad Labem).</a:t>
            </a:r>
          </a:p>
          <a:p>
            <a:r>
              <a:rPr lang="cs-CZ" b="1" dirty="0" smtClean="0"/>
              <a:t>Okrajově se věnuje kulturním činnostem.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75295" y="2254060"/>
            <a:ext cx="3675323" cy="371167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497" y="0"/>
            <a:ext cx="774259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Různobarevný festival (I.)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8358" y="2603500"/>
            <a:ext cx="9747183" cy="3416300"/>
          </a:xfrm>
        </p:spPr>
        <p:txBody>
          <a:bodyPr/>
          <a:lstStyle/>
          <a:p>
            <a:pPr algn="just"/>
            <a:r>
              <a:rPr lang="cs-CZ" b="1" dirty="0" smtClean="0"/>
              <a:t>První ročník festivalu se uskutečnil v roce 2004 pod názvem </a:t>
            </a:r>
            <a:r>
              <a:rPr lang="cs-CZ" b="1" cap="all" dirty="0" smtClean="0"/>
              <a:t>Hudbou proti národnostní nesnášenlivosti a xenofobii</a:t>
            </a:r>
            <a:r>
              <a:rPr lang="cs-CZ" b="1" dirty="0" smtClean="0"/>
              <a:t>. </a:t>
            </a:r>
          </a:p>
          <a:p>
            <a:pPr marL="0" indent="0" algn="just">
              <a:buNone/>
            </a:pPr>
            <a:endParaRPr lang="cs-CZ" b="1" dirty="0" smtClean="0"/>
          </a:p>
          <a:p>
            <a:pPr algn="just"/>
            <a:r>
              <a:rPr lang="cs-CZ" b="1" dirty="0" smtClean="0"/>
              <a:t>Od počátku probíhá v TRMICÍCH, v posledních letech vždy třetí červnovou sobotu. </a:t>
            </a:r>
          </a:p>
          <a:p>
            <a:pPr algn="just"/>
            <a:endParaRPr lang="cs-CZ" b="1" dirty="0" smtClean="0"/>
          </a:p>
          <a:p>
            <a:pPr algn="just"/>
            <a:r>
              <a:rPr lang="cs-CZ" b="1" dirty="0" smtClean="0"/>
              <a:t>Různobarevný festival je  tzv. „Open </a:t>
            </a:r>
            <a:r>
              <a:rPr lang="cs-CZ" b="1" dirty="0"/>
              <a:t>A</a:t>
            </a:r>
            <a:r>
              <a:rPr lang="cs-CZ" b="1" dirty="0" smtClean="0"/>
              <a:t>ir festival“, prezentuje především romskou kulturu. </a:t>
            </a:r>
          </a:p>
          <a:p>
            <a:pPr marL="0" indent="0" algn="just">
              <a:buNone/>
            </a:pPr>
            <a:endParaRPr lang="cs-CZ" b="1" dirty="0" smtClean="0"/>
          </a:p>
          <a:p>
            <a:pPr algn="just"/>
            <a:r>
              <a:rPr lang="cs-CZ" b="1" dirty="0" smtClean="0"/>
              <a:t>V sobotu 21. června 2025 se uskuteční jeho 18. ročník.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748" y="0"/>
            <a:ext cx="774259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0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Různobarevný festival (II.)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01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Záměr festivalu</a:t>
            </a:r>
          </a:p>
          <a:p>
            <a:r>
              <a:rPr lang="cs-CZ" dirty="0" smtClean="0"/>
              <a:t>Podpořit romské umělce napříč žánry a napříč regiony. </a:t>
            </a:r>
          </a:p>
          <a:p>
            <a:r>
              <a:rPr lang="cs-CZ" dirty="0" smtClean="0"/>
              <a:t>„Otevřít“ a představit romskou kulturu většinové společnosti. </a:t>
            </a:r>
          </a:p>
          <a:p>
            <a:r>
              <a:rPr lang="cs-CZ" dirty="0" smtClean="0"/>
              <a:t>Nabídnout cenově dostupnou kulturu všem.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u="sng" dirty="0" smtClean="0"/>
              <a:t>Co Různobarevný festival návštěvníkům nabízí</a:t>
            </a:r>
          </a:p>
          <a:p>
            <a:r>
              <a:rPr lang="cs-CZ" dirty="0"/>
              <a:t>V</a:t>
            </a:r>
            <a:r>
              <a:rPr lang="cs-CZ" dirty="0" smtClean="0"/>
              <a:t>ystoupení dětských romských tanečních neprofesionálních souborů. </a:t>
            </a:r>
          </a:p>
          <a:p>
            <a:r>
              <a:rPr lang="cs-CZ" dirty="0" smtClean="0"/>
              <a:t>Vystoupení romských hudebníků (známých i těch méně známých).</a:t>
            </a:r>
          </a:p>
          <a:p>
            <a:r>
              <a:rPr lang="cs-CZ" dirty="0" smtClean="0"/>
              <a:t>Rozšířený (doplňkový) program pro děti (formou soutěží, různých atrakcí).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9" y="0"/>
            <a:ext cx="774259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2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045336" cy="706964"/>
          </a:xfrm>
        </p:spPr>
        <p:txBody>
          <a:bodyPr/>
          <a:lstStyle/>
          <a:p>
            <a:pPr algn="ctr"/>
            <a:r>
              <a:rPr lang="cs-CZ" b="1" dirty="0" smtClean="0"/>
              <a:t>Ohlédnutí za 17. ročníkem Různobarevného festivalu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Festival probíhal od 13.00 hod do 21.00 hod.</a:t>
            </a:r>
          </a:p>
          <a:p>
            <a:r>
              <a:rPr lang="cs-CZ" dirty="0" smtClean="0"/>
              <a:t>Vystoupilo 6 dětských tanečních souborů. </a:t>
            </a:r>
          </a:p>
          <a:p>
            <a:r>
              <a:rPr lang="cs-CZ" dirty="0" smtClean="0"/>
              <a:t>Zahrálo 6 hudebníků z České republiky a ze Slovenska, v minulosti na festivalu účinkovali Jan </a:t>
            </a:r>
            <a:r>
              <a:rPr lang="cs-CZ" dirty="0" err="1" smtClean="0"/>
              <a:t>Bendig</a:t>
            </a:r>
            <a:r>
              <a:rPr lang="cs-CZ" dirty="0" smtClean="0"/>
              <a:t>, Rytmus.</a:t>
            </a:r>
          </a:p>
          <a:p>
            <a:r>
              <a:rPr lang="cs-CZ" dirty="0" smtClean="0"/>
              <a:t>Moderátorem festivalu paní Yveta Demeterová (redaktorka Českého rozhlasu), tradičně festival moderuje pan Richard </a:t>
            </a:r>
            <a:r>
              <a:rPr lang="cs-CZ" dirty="0" err="1" smtClean="0"/>
              <a:t>Samko</a:t>
            </a:r>
            <a:r>
              <a:rPr lang="cs-CZ" dirty="0" smtClean="0"/>
              <a:t> (redaktor ČT).</a:t>
            </a:r>
          </a:p>
          <a:p>
            <a:r>
              <a:rPr lang="cs-CZ" dirty="0" smtClean="0"/>
              <a:t>Vstupné 50 Kč/osoba  (platící návštěvníci od 6 let věku).</a:t>
            </a:r>
          </a:p>
          <a:p>
            <a:r>
              <a:rPr lang="cs-CZ" dirty="0" smtClean="0"/>
              <a:t>Soutěžní program pro děti (vydáno 500 odměn).</a:t>
            </a:r>
          </a:p>
          <a:p>
            <a:r>
              <a:rPr lang="cs-CZ" dirty="0" smtClean="0"/>
              <a:t>Odhadem 3 500 návštěvníků (z toho 2 873 platících </a:t>
            </a:r>
            <a:r>
              <a:rPr lang="cs-CZ" smtClean="0"/>
              <a:t>návštěvníků).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249" y="0"/>
            <a:ext cx="774259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Financování festivalu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 dotací, grantů:</a:t>
            </a:r>
          </a:p>
          <a:p>
            <a:pPr algn="just"/>
            <a:r>
              <a:rPr lang="cs-CZ" dirty="0" smtClean="0"/>
              <a:t>Festival pravidelně podporuje </a:t>
            </a:r>
            <a:r>
              <a:rPr lang="cs-CZ" b="1" dirty="0" smtClean="0"/>
              <a:t>Ministerstvo kultury ČR </a:t>
            </a:r>
            <a:r>
              <a:rPr lang="cs-CZ" dirty="0" smtClean="0"/>
              <a:t>prostřednictvím dotačního programu „Podpora integrace příslušníků romské menšiny“. </a:t>
            </a:r>
          </a:p>
          <a:p>
            <a:pPr algn="just"/>
            <a:r>
              <a:rPr lang="cs-CZ" b="1" dirty="0" smtClean="0"/>
              <a:t>Krajský úřad Ústeckého kraje</a:t>
            </a:r>
            <a:r>
              <a:rPr lang="cs-CZ" dirty="0" smtClean="0"/>
              <a:t> prostřednictvím dotačního programu „Podpora aktivit a prezentace národnostních menšin žijících na území Ústeckého kraje“. </a:t>
            </a:r>
          </a:p>
          <a:p>
            <a:pPr algn="just"/>
            <a:r>
              <a:rPr lang="cs-CZ" dirty="0"/>
              <a:t>D</a:t>
            </a:r>
            <a:r>
              <a:rPr lang="cs-CZ" dirty="0" smtClean="0"/>
              <a:t>o realizace festivalu je zapojena trmická mládež, akce je podpořena prostřednictvím grantového programu </a:t>
            </a:r>
            <a:r>
              <a:rPr lang="cs-CZ" b="1" dirty="0" smtClean="0"/>
              <a:t>Erasmus+</a:t>
            </a:r>
            <a:r>
              <a:rPr lang="cs-CZ" dirty="0" smtClean="0"/>
              <a:t>. </a:t>
            </a:r>
          </a:p>
          <a:p>
            <a:pPr algn="just"/>
            <a:r>
              <a:rPr lang="cs-CZ" dirty="0" smtClean="0"/>
              <a:t>Nefinančně festival podporuje město Trmice. </a:t>
            </a:r>
          </a:p>
          <a:p>
            <a:pPr algn="just"/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74" y="0"/>
            <a:ext cx="774259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8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497" y="0"/>
            <a:ext cx="774259" cy="1194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260909" y="597460"/>
            <a:ext cx="8961120" cy="581365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5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12783" y="327259"/>
            <a:ext cx="8999621" cy="612166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659" y="0"/>
            <a:ext cx="774259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6" y="281089"/>
            <a:ext cx="6096000" cy="40629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91" y="2602991"/>
            <a:ext cx="6096000" cy="406961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7872" y="0"/>
            <a:ext cx="774259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tový efekt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tový efekt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797</TotalTime>
  <Words>457</Words>
  <Application>Microsoft Office PowerPoint</Application>
  <PresentationFormat>Širokoúhlá obrazovka</PresentationFormat>
  <Paragraphs>59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Iontový efekt</vt:lpstr>
      <vt:lpstr>Různobarevný festival   </vt:lpstr>
      <vt:lpstr>Základní údaje o spolku</vt:lpstr>
      <vt:lpstr>Různobarevný festival (I.)</vt:lpstr>
      <vt:lpstr>Různobarevný festival (II.)</vt:lpstr>
      <vt:lpstr>Ohlédnutí za 17. ročníkem Různobarevného festivalu</vt:lpstr>
      <vt:lpstr>Financování festivalu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Mgr. Martin CICHÝ</dc:title>
  <dc:creator>ROMANO-5</dc:creator>
  <cp:lastModifiedBy>Romano Jasnica</cp:lastModifiedBy>
  <cp:revision>55</cp:revision>
  <dcterms:created xsi:type="dcterms:W3CDTF">2017-05-23T13:52:31Z</dcterms:created>
  <dcterms:modified xsi:type="dcterms:W3CDTF">2025-05-26T15:04:00Z</dcterms:modified>
</cp:coreProperties>
</file>